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notesMasterIdLst>
    <p:notesMasterId r:id="rId20"/>
  </p:notesMasterIdLst>
  <p:sldIdLst>
    <p:sldId id="259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70" r:id="rId12"/>
    <p:sldId id="271" r:id="rId13"/>
    <p:sldId id="274" r:id="rId14"/>
    <p:sldId id="275" r:id="rId15"/>
    <p:sldId id="278" r:id="rId16"/>
    <p:sldId id="276" r:id="rId17"/>
    <p:sldId id="277" r:id="rId18"/>
    <p:sldId id="25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EF8"/>
    <a:srgbClr val="FCFCFB"/>
    <a:srgbClr val="DBE5E3"/>
    <a:srgbClr val="B8C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33"/>
    <p:restoredTop sz="95878"/>
  </p:normalViewPr>
  <p:slideViewPr>
    <p:cSldViewPr snapToGrid="0">
      <p:cViewPr varScale="1">
        <p:scale>
          <a:sx n="67" d="100"/>
          <a:sy n="67" d="100"/>
        </p:scale>
        <p:origin x="72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7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13852-80C0-D540-A48B-956DBB7AF6A7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C1F53-B890-8542-8094-14423F2F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4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C1F53-B890-8542-8094-14423F2FE6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2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30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648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4990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8247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842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260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852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3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34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3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9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1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0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4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28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1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97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sign with a person sitting at a desk&#10;&#10;Description automatically generated">
            <a:extLst>
              <a:ext uri="{FF2B5EF4-FFF2-40B4-BE49-F238E27FC236}">
                <a16:creationId xmlns:a16="http://schemas.microsoft.com/office/drawing/2014/main" id="{079A061A-AF98-6F72-DD36-0F30C2420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25" y="3429000"/>
            <a:ext cx="5395975" cy="339725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C7EB98E-B56E-6767-C4FC-1222BF1CAF9E}"/>
              </a:ext>
            </a:extLst>
          </p:cNvPr>
          <p:cNvSpPr txBox="1">
            <a:spLocks/>
          </p:cNvSpPr>
          <p:nvPr/>
        </p:nvSpPr>
        <p:spPr>
          <a:xfrm>
            <a:off x="7634224" y="2231636"/>
            <a:ext cx="4557775" cy="131166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>
                <a:solidFill>
                  <a:schemeClr val="bg1"/>
                </a:solidFill>
              </a:rPr>
              <a:t>In association with </a:t>
            </a:r>
          </a:p>
          <a:p>
            <a:pPr marL="0" indent="0" algn="r">
              <a:buNone/>
            </a:pPr>
            <a:r>
              <a:rPr lang="en-US" i="1" dirty="0">
                <a:solidFill>
                  <a:schemeClr val="bg1"/>
                </a:solidFill>
              </a:rPr>
              <a:t>“Business Analytics with R” </a:t>
            </a:r>
          </a:p>
          <a:p>
            <a:pPr marL="0" indent="0" algn="r">
              <a:buNone/>
            </a:pPr>
            <a:r>
              <a:rPr lang="en-US" i="1" dirty="0">
                <a:solidFill>
                  <a:schemeClr val="bg1"/>
                </a:solidFill>
              </a:rPr>
              <a:t>Group-E Presents…</a:t>
            </a:r>
          </a:p>
          <a:p>
            <a:pPr marL="0" indent="0" algn="r">
              <a:buNone/>
            </a:pP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6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en-US" sz="4000" dirty="0"/>
              <a:t>2.4 Accuracy on the training &amp;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A4CF1-ED51-EA72-2B29-E266785F4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99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 with his mouth open&#10;&#10;Description automatically generated">
            <a:extLst>
              <a:ext uri="{FF2B5EF4-FFF2-40B4-BE49-F238E27FC236}">
                <a16:creationId xmlns:a16="http://schemas.microsoft.com/office/drawing/2014/main" id="{9B914E3C-0EB2-684E-546A-C1E6B8F8C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1146175"/>
            <a:ext cx="4070350" cy="4070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27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CC71-51C9-D3AC-1BDF-AFBDAEE58B52}"/>
              </a:ext>
            </a:extLst>
          </p:cNvPr>
          <p:cNvSpPr txBox="1">
            <a:spLocks/>
          </p:cNvSpPr>
          <p:nvPr/>
        </p:nvSpPr>
        <p:spPr>
          <a:xfrm>
            <a:off x="360278" y="1524000"/>
            <a:ext cx="3659272" cy="44386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dirty="0"/>
              <a:t>Episode 3: </a:t>
            </a:r>
            <a:br>
              <a:rPr lang="en-US" sz="4000" dirty="0"/>
            </a:br>
            <a:r>
              <a:rPr lang="en-US" sz="4000" dirty="0"/>
              <a:t>[Classification] Logistic Regression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5624A3-B377-B670-7658-446EA65CE354}"/>
              </a:ext>
            </a:extLst>
          </p:cNvPr>
          <p:cNvSpPr txBox="1">
            <a:spLocks/>
          </p:cNvSpPr>
          <p:nvPr/>
        </p:nvSpPr>
        <p:spPr>
          <a:xfrm>
            <a:off x="5276850" y="6134100"/>
            <a:ext cx="6915150" cy="723900"/>
          </a:xfrm>
          <a:prstGeom prst="rect">
            <a:avLst/>
          </a:prstGeom>
          <a:noFill/>
          <a:ln w="12700">
            <a:noFill/>
          </a:ln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cap="none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No one’s leaving the room until u watch the...</a:t>
            </a:r>
          </a:p>
        </p:txBody>
      </p:sp>
    </p:spTree>
    <p:extLst>
      <p:ext uri="{BB962C8B-B14F-4D97-AF65-F5344CB8AC3E}">
        <p14:creationId xmlns:p14="http://schemas.microsoft.com/office/powerpoint/2010/main" val="66513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180975"/>
            <a:ext cx="10629900" cy="100965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3.1 Splitting the data into training and test data</a:t>
            </a:r>
          </a:p>
        </p:txBody>
      </p:sp>
      <p:pic>
        <p:nvPicPr>
          <p:cNvPr id="5" name="Content Placeholder 4" descr="A computer code with blue text&#10;&#10;Description automatically generated">
            <a:extLst>
              <a:ext uri="{FF2B5EF4-FFF2-40B4-BE49-F238E27FC236}">
                <a16:creationId xmlns:a16="http://schemas.microsoft.com/office/drawing/2014/main" id="{BAF65648-3855-50D2-2A04-EEAB60202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667125"/>
            <a:ext cx="9787142" cy="2409825"/>
          </a:xfrm>
          <a:ln>
            <a:solidFill>
              <a:schemeClr val="tx1"/>
            </a:solidFill>
          </a:ln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9A709E9-8A8C-0E97-103F-220C1B0A0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90625"/>
            <a:ext cx="9471047" cy="2238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642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en-US" sz="4000" dirty="0"/>
              <a:t>3.2 Logistic regression and display the results</a:t>
            </a:r>
          </a:p>
        </p:txBody>
      </p:sp>
      <p:pic>
        <p:nvPicPr>
          <p:cNvPr id="5" name="Content Placeholder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4238208D-9BAF-F57E-846D-9F677FF5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1257300"/>
            <a:ext cx="9232900" cy="1320800"/>
          </a:xfrm>
          <a:ln>
            <a:solidFill>
              <a:schemeClr val="tx1"/>
            </a:solidFill>
          </a:ln>
        </p:spPr>
      </p:pic>
      <p:pic>
        <p:nvPicPr>
          <p:cNvPr id="7" name="Picture 6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C0E6276E-9612-3404-C9D2-216B238D5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2866644"/>
            <a:ext cx="7772400" cy="987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9757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black dots&#10;&#10;Description automatically generated">
            <a:extLst>
              <a:ext uri="{FF2B5EF4-FFF2-40B4-BE49-F238E27FC236}">
                <a16:creationId xmlns:a16="http://schemas.microsoft.com/office/drawing/2014/main" id="{2230DA8A-45FE-7B11-C6D6-584445E76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" y="685800"/>
            <a:ext cx="5635625" cy="47381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E340E-438C-9D7F-294C-0A237CFF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403351"/>
            <a:ext cx="2362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1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en-US" sz="4000" dirty="0"/>
              <a:t>3.3 Accuracy on the training &amp;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A4CF1-ED51-EA72-2B29-E266785F4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55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en-US" sz="4000" dirty="0"/>
              <a:t>3.4 Splitting the data into 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A4CF1-ED51-EA72-2B29-E266785F4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54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B61C-8816-49E6-5571-016894B49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0260" y="1858518"/>
            <a:ext cx="9966960" cy="3035808"/>
          </a:xfrm>
        </p:spPr>
        <p:txBody>
          <a:bodyPr/>
          <a:lstStyle/>
          <a:p>
            <a:r>
              <a:rPr lang="en-US" dirty="0"/>
              <a:t>The OFFICE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833E7-B5A0-578B-ECA4-6EF3EFE4A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8178" y="4359402"/>
            <a:ext cx="7891272" cy="10698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Analytics with 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4E84F-0359-4A3F-C17B-335C3FADAB94}"/>
              </a:ext>
            </a:extLst>
          </p:cNvPr>
          <p:cNvSpPr txBox="1"/>
          <p:nvPr/>
        </p:nvSpPr>
        <p:spPr>
          <a:xfrm>
            <a:off x="5890260" y="2099548"/>
            <a:ext cx="261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Group-E Presents…</a:t>
            </a:r>
          </a:p>
        </p:txBody>
      </p:sp>
    </p:spTree>
    <p:extLst>
      <p:ext uri="{BB962C8B-B14F-4D97-AF65-F5344CB8AC3E}">
        <p14:creationId xmlns:p14="http://schemas.microsoft.com/office/powerpoint/2010/main" val="406185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279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44AA-42A0-DD33-5E3E-89BF7142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926725"/>
            <a:ext cx="6493002" cy="1609344"/>
          </a:xfrm>
        </p:spPr>
        <p:txBody>
          <a:bodyPr/>
          <a:lstStyle/>
          <a:p>
            <a:r>
              <a:rPr lang="en-US" b="1" dirty="0"/>
              <a:t>EPISODEs: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BCD8-CEC6-3179-7FE7-A69070871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998" y="5229606"/>
            <a:ext cx="6626352" cy="1993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Data Exploration &amp; Visualization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[Classification] Decision Tree 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[Classification] Logistic Regression</a:t>
            </a:r>
          </a:p>
        </p:txBody>
      </p:sp>
      <p:pic>
        <p:nvPicPr>
          <p:cNvPr id="6" name="Picture 5" descr="A person in a purple shirt&#10;&#10;Description automatically generated">
            <a:extLst>
              <a:ext uri="{FF2B5EF4-FFF2-40B4-BE49-F238E27FC236}">
                <a16:creationId xmlns:a16="http://schemas.microsoft.com/office/drawing/2014/main" id="{2B1FA237-6ECF-DEC0-2E07-0B94A91E8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50" y="3926725"/>
            <a:ext cx="3543300" cy="29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4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F5C4-04A6-CC20-A1CA-8B1AE044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44307">
            <a:off x="1761095" y="1905590"/>
            <a:ext cx="3903673" cy="4004180"/>
          </a:xfrm>
          <a:solidFill>
            <a:srgbClr val="B8C5C2"/>
          </a:solidFill>
          <a:ln w="127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Episode 1: </a:t>
            </a:r>
            <a:br>
              <a:rPr lang="en-US" sz="4000" dirty="0"/>
            </a:br>
            <a:r>
              <a:rPr lang="en-US" sz="4000" cap="none" dirty="0"/>
              <a:t>DATA EXPLORATION &amp; </a:t>
            </a:r>
            <a:br>
              <a:rPr lang="en-US" sz="4000" cap="none" dirty="0"/>
            </a:br>
            <a:r>
              <a:rPr lang="en-US" sz="4000" cap="none" dirty="0"/>
              <a:t>VISUALIZATION</a:t>
            </a:r>
            <a:br>
              <a:rPr lang="en-US" sz="4000" b="1" cap="none" dirty="0">
                <a:solidFill>
                  <a:schemeClr val="accent2"/>
                </a:solidFill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3568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6A77-C1A8-5F46-00FE-1CD52577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1.1 </a:t>
            </a:r>
            <a:r>
              <a:rPr lang="en-US" sz="4000" cap="none" dirty="0"/>
              <a:t>Each Variables Statistics And Specification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4D59F-F56F-374E-EEEA-E42331398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4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6A77-C1A8-5F46-00FE-1CD52577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1.2 </a:t>
            </a:r>
            <a:r>
              <a:rPr lang="en-US" sz="4000" cap="none" dirty="0"/>
              <a:t>Outlier Detection by using Box Plot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4D59F-F56F-374E-EEEA-E42331398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3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76E6AA-1C6B-FD5F-B184-706BCF346708}"/>
              </a:ext>
            </a:extLst>
          </p:cNvPr>
          <p:cNvSpPr txBox="1">
            <a:spLocks/>
          </p:cNvSpPr>
          <p:nvPr/>
        </p:nvSpPr>
        <p:spPr>
          <a:xfrm rot="562431">
            <a:off x="7980279" y="2240944"/>
            <a:ext cx="3081850" cy="3685082"/>
          </a:xfrm>
          <a:prstGeom prst="rect">
            <a:avLst/>
          </a:prstGeom>
          <a:solidFill>
            <a:srgbClr val="FEEEF8">
              <a:alpha val="15848"/>
            </a:srgbClr>
          </a:solidFill>
          <a:ln w="12700">
            <a:noFill/>
          </a:ln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dirty="0"/>
              <a:t>Episode 2: </a:t>
            </a:r>
            <a:br>
              <a:rPr lang="en-US" sz="4000" dirty="0"/>
            </a:br>
            <a:r>
              <a:rPr lang="en-US" sz="4000" dirty="0"/>
              <a:t>[Classification] Decision Tree </a:t>
            </a:r>
          </a:p>
        </p:txBody>
      </p:sp>
    </p:spTree>
    <p:extLst>
      <p:ext uri="{BB962C8B-B14F-4D97-AF65-F5344CB8AC3E}">
        <p14:creationId xmlns:p14="http://schemas.microsoft.com/office/powerpoint/2010/main" val="42119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" y="876300"/>
            <a:ext cx="5029200" cy="504825"/>
          </a:xfrm>
        </p:spPr>
        <p:txBody>
          <a:bodyPr/>
          <a:lstStyle/>
          <a:p>
            <a:r>
              <a:rPr lang="en-US" sz="1600" dirty="0"/>
              <a:t>Splitting the data into training and test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B6BFD-524B-C89B-5C75-F0053688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4" y="1681316"/>
            <a:ext cx="5449861" cy="4965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1AED7-3750-59B6-C521-E5EA0F4B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81" y="1248697"/>
            <a:ext cx="6501135" cy="24482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E262BB-6AD0-DA64-6ECE-548C6FD403C3}"/>
              </a:ext>
            </a:extLst>
          </p:cNvPr>
          <p:cNvSpPr txBox="1">
            <a:spLocks/>
          </p:cNvSpPr>
          <p:nvPr/>
        </p:nvSpPr>
        <p:spPr>
          <a:xfrm>
            <a:off x="6343048" y="4430969"/>
            <a:ext cx="5029200" cy="504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R="77060" algn="l"/>
            <a:r>
              <a:rPr lang="en-US" sz="1600" dirty="0"/>
              <a:t>Growing a tree and displaying basic results</a:t>
            </a:r>
          </a:p>
        </p:txBody>
      </p:sp>
    </p:spTree>
    <p:extLst>
      <p:ext uri="{BB962C8B-B14F-4D97-AF65-F5344CB8AC3E}">
        <p14:creationId xmlns:p14="http://schemas.microsoft.com/office/powerpoint/2010/main" val="193302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1031"/>
            <a:ext cx="11734800" cy="950182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Plotting the Decision tree</a:t>
            </a:r>
            <a:b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rpart.plot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(fit, type = 1, extra = 1,main ="Decision Tree For Employee Churn Prediction")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8C91B-8030-2A1A-84E8-D03AE21FC478}"/>
              </a:ext>
            </a:extLst>
          </p:cNvPr>
          <p:cNvSpPr txBox="1"/>
          <p:nvPr/>
        </p:nvSpPr>
        <p:spPr>
          <a:xfrm>
            <a:off x="352426" y="919163"/>
            <a:ext cx="224698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Interpretation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ctr"/>
            <a:endParaRPr lang="en-US" sz="1800" b="0" i="0" u="sng" strike="noStrike" baseline="0" dirty="0">
              <a:latin typeface="Calibri" panose="020F0502020204030204" pitchFamily="34" charset="0"/>
            </a:endParaRPr>
          </a:p>
          <a:p>
            <a:pPr marR="0" algn="ctr"/>
            <a:r>
              <a:rPr lang="en-US" sz="1800" b="0" i="0" u="sng" strike="noStrike" baseline="0" dirty="0">
                <a:latin typeface="Calibri" panose="020F0502020204030204" pitchFamily="34" charset="0"/>
              </a:rPr>
              <a:t>Definitions</a:t>
            </a:r>
          </a:p>
          <a:p>
            <a:pPr marR="0" algn="ctr"/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</a:rPr>
              <a:t>True Positive  (TP): </a:t>
            </a:r>
          </a:p>
          <a:p>
            <a:r>
              <a:rPr lang="en-US" sz="1600" dirty="0">
                <a:latin typeface="Calibri" panose="020F0502020204030204" pitchFamily="34" charset="0"/>
              </a:rPr>
              <a:t>Pred Pos &amp; Actual Pos</a:t>
            </a:r>
          </a:p>
          <a:p>
            <a:endParaRPr lang="en-US" sz="1600" dirty="0">
              <a:latin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</a:rPr>
              <a:t>False Positive  (FP): </a:t>
            </a:r>
          </a:p>
          <a:p>
            <a:r>
              <a:rPr lang="en-US" sz="1600" dirty="0">
                <a:latin typeface="Calibri" panose="020F0502020204030204" pitchFamily="34" charset="0"/>
              </a:rPr>
              <a:t>Pred Pos &amp; Actual Neg</a:t>
            </a:r>
          </a:p>
          <a:p>
            <a:endParaRPr lang="en-US" sz="1600" dirty="0">
              <a:latin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</a:rPr>
              <a:t>True Negative  (TN):</a:t>
            </a:r>
          </a:p>
          <a:p>
            <a:r>
              <a:rPr lang="en-US" sz="1600" dirty="0">
                <a:latin typeface="Calibri" panose="020F0502020204030204" pitchFamily="34" charset="0"/>
              </a:rPr>
              <a:t>Pred Neg &amp; Actual Neg</a:t>
            </a:r>
          </a:p>
          <a:p>
            <a:endParaRPr lang="en-US" sz="1600" dirty="0">
              <a:latin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</a:rPr>
              <a:t>False Negative  (FN):</a:t>
            </a:r>
          </a:p>
          <a:p>
            <a:r>
              <a:rPr lang="en-US" sz="1600" dirty="0">
                <a:latin typeface="Calibri" panose="020F0502020204030204" pitchFamily="34" charset="0"/>
              </a:rPr>
              <a:t>Pred Neg &amp; Actual Pos</a:t>
            </a:r>
          </a:p>
          <a:p>
            <a:endParaRPr lang="en-US" sz="1600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F7013F-84BD-7E34-729B-B5D72086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40" y="996519"/>
            <a:ext cx="9140898" cy="57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17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2A5E-3202-5F6E-7791-871D873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9391650" cy="828675"/>
          </a:xfrm>
        </p:spPr>
        <p:txBody>
          <a:bodyPr/>
          <a:lstStyle/>
          <a:p>
            <a:pPr algn="ctr"/>
            <a:r>
              <a:rPr lang="en-US" sz="1800" dirty="0"/>
              <a:t>Accuracy on Training/Test Data &amp; Interpretation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4EC4A-6E1E-B073-90F2-CC5FEDAB9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455219"/>
            <a:ext cx="4430746" cy="1195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2F28C7-9434-4A67-ADC2-891EFBC65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1689749"/>
            <a:ext cx="4430746" cy="820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8BF16-CFE1-E413-5DA7-456507462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2" y="2549200"/>
            <a:ext cx="4430746" cy="2286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476A4-2AAE-2544-1AB1-D6B076F1F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2" y="4874627"/>
            <a:ext cx="4430746" cy="1888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B5E713-26B4-2E04-7AD6-30D80DC0E59F}"/>
              </a:ext>
            </a:extLst>
          </p:cNvPr>
          <p:cNvSpPr txBox="1"/>
          <p:nvPr/>
        </p:nvSpPr>
        <p:spPr>
          <a:xfrm>
            <a:off x="4838700" y="414337"/>
            <a:ext cx="711993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Calibri" panose="020F0502020204030204" pitchFamily="34" charset="0"/>
              </a:rPr>
              <a:t>Summary</a:t>
            </a:r>
          </a:p>
          <a:p>
            <a:r>
              <a:rPr lang="en-US" sz="1800" dirty="0">
                <a:latin typeface="Calibri" panose="020F0502020204030204" pitchFamily="34" charset="0"/>
              </a:rPr>
              <a:t>TP = 418+13 = 431</a:t>
            </a:r>
          </a:p>
          <a:p>
            <a:r>
              <a:rPr lang="en-US" sz="1800" dirty="0">
                <a:latin typeface="Calibri" panose="020F0502020204030204" pitchFamily="34" charset="0"/>
              </a:rPr>
              <a:t>FP = 1+77 = 78</a:t>
            </a:r>
          </a:p>
          <a:p>
            <a:r>
              <a:rPr lang="en-US" sz="1800" dirty="0">
                <a:latin typeface="Calibri" panose="020F0502020204030204" pitchFamily="34" charset="0"/>
              </a:rPr>
              <a:t>TN = 494 +17 = 511</a:t>
            </a:r>
          </a:p>
          <a:p>
            <a:r>
              <a:rPr lang="en-US" sz="1800" dirty="0">
                <a:latin typeface="Calibri" panose="020F0502020204030204" pitchFamily="34" charset="0"/>
              </a:rPr>
              <a:t>FN = 3+5 = 8</a:t>
            </a:r>
          </a:p>
          <a:p>
            <a:pPr algn="ctr"/>
            <a:endParaRPr lang="en-US" sz="18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2400" b="1" u="sng" dirty="0">
                <a:latin typeface="Calibri" panose="020F0502020204030204" pitchFamily="34" charset="0"/>
              </a:rPr>
              <a:t>Overall Performance Accuracy (0.916)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</a:rPr>
              <a:t> </a:t>
            </a:r>
          </a:p>
          <a:p>
            <a:r>
              <a:rPr lang="en-US" sz="2400" dirty="0">
                <a:latin typeface="Calibri" panose="020F0502020204030204" pitchFamily="34" charset="0"/>
              </a:rPr>
              <a:t>= </a:t>
            </a:r>
            <a:r>
              <a:rPr lang="en-US" dirty="0">
                <a:latin typeface="Calibri" panose="020F0502020204030204" pitchFamily="34" charset="0"/>
              </a:rPr>
              <a:t>Total Correct / Total Number of Obs.   </a:t>
            </a:r>
          </a:p>
          <a:p>
            <a:r>
              <a:rPr lang="en-US" dirty="0">
                <a:latin typeface="Calibri" panose="020F0502020204030204" pitchFamily="34" charset="0"/>
              </a:rPr>
              <a:t>= (TP + TN)/(TP+FP+TN+FN) </a:t>
            </a:r>
          </a:p>
          <a:p>
            <a:r>
              <a:rPr lang="en-US" dirty="0">
                <a:latin typeface="Calibri" panose="020F0502020204030204" pitchFamily="34" charset="0"/>
              </a:rPr>
              <a:t>= (431+511)/(431+78+511+8) = 0.916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Error Rate = Total Incorrect / Total Number of Obs. </a:t>
            </a:r>
          </a:p>
          <a:p>
            <a:r>
              <a:rPr lang="en-US" dirty="0">
                <a:latin typeface="Calibri" panose="020F0502020204030204" pitchFamily="34" charset="0"/>
              </a:rPr>
              <a:t>= 1 – Accuracy = 1-0.737 = 0.084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TPR = Recall = (Sensitivity) = TP/P = 431/(431+78) = 0.847 </a:t>
            </a:r>
          </a:p>
          <a:p>
            <a:r>
              <a:rPr lang="en-US" dirty="0">
                <a:latin typeface="Calibri" panose="020F0502020204030204" pitchFamily="34" charset="0"/>
              </a:rPr>
              <a:t>TNR = (Specificity) = TN/N = 511/(511+8) = 0.985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FPR = FP/N = Type 1 Error Rate (</a:t>
            </a:r>
            <a:r>
              <a:rPr lang="el-GR" dirty="0">
                <a:latin typeface="Calibri" panose="020F0502020204030204" pitchFamily="34" charset="0"/>
              </a:rPr>
              <a:t>α)= </a:t>
            </a:r>
            <a:r>
              <a:rPr lang="en-US" dirty="0">
                <a:latin typeface="Calibri" panose="020F0502020204030204" pitchFamily="34" charset="0"/>
              </a:rPr>
              <a:t>78</a:t>
            </a:r>
            <a:r>
              <a:rPr lang="el-GR" dirty="0">
                <a:latin typeface="Calibri" panose="020F0502020204030204" pitchFamily="34" charset="0"/>
              </a:rPr>
              <a:t>/(</a:t>
            </a:r>
            <a:r>
              <a:rPr lang="en-US" dirty="0">
                <a:latin typeface="Calibri" panose="020F0502020204030204" pitchFamily="34" charset="0"/>
              </a:rPr>
              <a:t>519</a:t>
            </a:r>
            <a:r>
              <a:rPr lang="el-GR" dirty="0">
                <a:latin typeface="Calibri" panose="020F0502020204030204" pitchFamily="34" charset="0"/>
              </a:rPr>
              <a:t>) = 0.</a:t>
            </a:r>
            <a:r>
              <a:rPr lang="en-US" dirty="0">
                <a:latin typeface="Calibri" panose="020F0502020204030204" pitchFamily="34" charset="0"/>
              </a:rPr>
              <a:t>151</a:t>
            </a:r>
            <a:endParaRPr lang="el-GR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FNR = FN/P = Type 2 Error Rate (</a:t>
            </a:r>
            <a:r>
              <a:rPr lang="el-GR" dirty="0">
                <a:latin typeface="Calibri" panose="020F0502020204030204" pitchFamily="34" charset="0"/>
              </a:rPr>
              <a:t>β)= </a:t>
            </a:r>
            <a:r>
              <a:rPr lang="en-US" dirty="0">
                <a:latin typeface="Calibri" panose="020F0502020204030204" pitchFamily="34" charset="0"/>
              </a:rPr>
              <a:t>8</a:t>
            </a:r>
            <a:r>
              <a:rPr lang="el-GR" dirty="0">
                <a:latin typeface="Calibri" panose="020F0502020204030204" pitchFamily="34" charset="0"/>
              </a:rPr>
              <a:t>/(</a:t>
            </a:r>
            <a:r>
              <a:rPr lang="en-US" dirty="0">
                <a:latin typeface="Calibri" panose="020F0502020204030204" pitchFamily="34" charset="0"/>
              </a:rPr>
              <a:t>509</a:t>
            </a:r>
            <a:r>
              <a:rPr lang="el-GR" dirty="0">
                <a:latin typeface="Calibri" panose="020F0502020204030204" pitchFamily="34" charset="0"/>
              </a:rPr>
              <a:t>) = 0.</a:t>
            </a:r>
            <a:r>
              <a:rPr lang="en-US" dirty="0">
                <a:latin typeface="Calibri" panose="020F0502020204030204" pitchFamily="34" charset="0"/>
              </a:rPr>
              <a:t>0157</a:t>
            </a:r>
          </a:p>
        </p:txBody>
      </p:sp>
    </p:spTree>
    <p:extLst>
      <p:ext uri="{BB962C8B-B14F-4D97-AF65-F5344CB8AC3E}">
        <p14:creationId xmlns:p14="http://schemas.microsoft.com/office/powerpoint/2010/main" val="3307339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421</TotalTime>
  <Words>381</Words>
  <Application>Microsoft Office PowerPoint</Application>
  <PresentationFormat>Widescreen</PresentationFormat>
  <Paragraphs>63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Adelle Sans Devanagari</vt:lpstr>
      <vt:lpstr>Arial</vt:lpstr>
      <vt:lpstr>Calibri</vt:lpstr>
      <vt:lpstr>Century Gothic</vt:lpstr>
      <vt:lpstr>Wingdings</vt:lpstr>
      <vt:lpstr>Wingdings 3</vt:lpstr>
      <vt:lpstr>Ion</vt:lpstr>
      <vt:lpstr>PowerPoint Presentation</vt:lpstr>
      <vt:lpstr>EPISODEs:</vt:lpstr>
      <vt:lpstr>Episode 1:  DATA EXPLORATION &amp;  VISUALIZATION </vt:lpstr>
      <vt:lpstr>1.1 Each Variables Statistics And Specification</vt:lpstr>
      <vt:lpstr>1.2 Outlier Detection by using Box Plot and Pre-processing</vt:lpstr>
      <vt:lpstr>PowerPoint Presentation</vt:lpstr>
      <vt:lpstr>Splitting the data into training and test data</vt:lpstr>
      <vt:lpstr>Plotting the Decision tree  rpart.plot(fit, type = 1, extra = 1,main ="Decision Tree For Employee Churn Prediction")</vt:lpstr>
      <vt:lpstr>Accuracy on Training/Test Data &amp; Interpretation</vt:lpstr>
      <vt:lpstr>2.4 Accuracy on the training &amp; test data</vt:lpstr>
      <vt:lpstr>PowerPoint Presentation</vt:lpstr>
      <vt:lpstr>PowerPoint Presentation</vt:lpstr>
      <vt:lpstr>3.1 Splitting the data into training and test data</vt:lpstr>
      <vt:lpstr>3.2 Logistic regression and display the results</vt:lpstr>
      <vt:lpstr>PowerPoint Presentation</vt:lpstr>
      <vt:lpstr>3.3 Accuracy on the training &amp; test data</vt:lpstr>
      <vt:lpstr>3.4 Splitting the data into training and test data</vt:lpstr>
      <vt:lpstr>The OFFICE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OFFICE</dc:title>
  <dc:creator>Meshram, Shravasti Dhananjay</dc:creator>
  <cp:lastModifiedBy>Pandey, Amit Kumar</cp:lastModifiedBy>
  <cp:revision>38</cp:revision>
  <dcterms:created xsi:type="dcterms:W3CDTF">2023-11-13T18:52:39Z</dcterms:created>
  <dcterms:modified xsi:type="dcterms:W3CDTF">2023-11-14T08:42:54Z</dcterms:modified>
</cp:coreProperties>
</file>